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0" r:id="rId2"/>
    <p:sldId id="276" r:id="rId3"/>
    <p:sldId id="258" r:id="rId4"/>
    <p:sldId id="259" r:id="rId5"/>
    <p:sldId id="272" r:id="rId6"/>
    <p:sldId id="265" r:id="rId7"/>
    <p:sldId id="266" r:id="rId8"/>
    <p:sldId id="268" r:id="rId9"/>
    <p:sldId id="269" r:id="rId10"/>
    <p:sldId id="264" r:id="rId11"/>
    <p:sldId id="261" r:id="rId12"/>
    <p:sldId id="262" r:id="rId13"/>
    <p:sldId id="267" r:id="rId14"/>
    <p:sldId id="270" r:id="rId15"/>
    <p:sldId id="275" r:id="rId16"/>
    <p:sldId id="273" r:id="rId17"/>
    <p:sldId id="271" r:id="rId1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7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5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384344318071357E-2"/>
          <c:y val="2.1485409911996295E-2"/>
          <c:w val="0.96183107319918348"/>
          <c:h val="0.853080568720379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男性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044084767181881E-2"/>
                  <c:y val="-7.4184807781380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71B-4DB8-A0D4-039637F9F604}"/>
                </c:ext>
              </c:extLst>
            </c:dLbl>
            <c:dLbl>
              <c:idx val="1"/>
              <c:layout>
                <c:manualLayout>
                  <c:x val="1.4934140176922329E-2"/>
                  <c:y val="-1.6943029180176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71B-4DB8-A0D4-039637F9F604}"/>
                </c:ext>
              </c:extLst>
            </c:dLbl>
            <c:dLbl>
              <c:idx val="2"/>
              <c:layout>
                <c:manualLayout>
                  <c:x val="8.1297997472538717E-3"/>
                  <c:y val="-2.863686892079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71B-4DB8-A0D4-039637F9F604}"/>
                </c:ext>
              </c:extLst>
            </c:dLbl>
            <c:dLbl>
              <c:idx val="3"/>
              <c:layout>
                <c:manualLayout>
                  <c:x val="1.8735783027121609E-2"/>
                  <c:y val="-2.4494905048633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71B-4DB8-A0D4-039637F9F604}"/>
                </c:ext>
              </c:extLst>
            </c:dLbl>
            <c:dLbl>
              <c:idx val="4"/>
              <c:layout>
                <c:manualLayout>
                  <c:x val="1.21490716438223E-2"/>
                  <c:y val="-2.1666512274201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71B-4DB8-A0D4-039637F9F604}"/>
                </c:ext>
              </c:extLst>
            </c:dLbl>
            <c:dLbl>
              <c:idx val="5"/>
              <c:layout>
                <c:manualLayout>
                  <c:x val="-2.6586954408476716E-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1B-4DB8-A0D4-039637F9F604}"/>
                </c:ext>
              </c:extLst>
            </c:dLbl>
            <c:dLbl>
              <c:idx val="6"/>
              <c:layout>
                <c:manualLayout>
                  <c:x val="-5.7512882475594385E-3"/>
                  <c:y val="-3.6666027145268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71B-4DB8-A0D4-039637F9F604}"/>
                </c:ext>
              </c:extLst>
            </c:dLbl>
            <c:dLbl>
              <c:idx val="7"/>
              <c:layout>
                <c:manualLayout>
                  <c:x val="-1.1236766369083995E-2"/>
                  <c:y val="-5.1533624264349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71B-4DB8-A0D4-039637F9F604}"/>
                </c:ext>
              </c:extLst>
            </c:dLbl>
            <c:dLbl>
              <c:idx val="8"/>
              <c:layout>
                <c:manualLayout>
                  <c:x val="-1.6722244490608551E-2"/>
                  <c:y val="-3.2184159113509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71B-4DB8-A0D4-039637F9F604}"/>
                </c:ext>
              </c:extLst>
            </c:dLbl>
            <c:dLbl>
              <c:idx val="9"/>
              <c:layout>
                <c:manualLayout>
                  <c:x val="-2.3309044198036144E-2"/>
                  <c:y val="-5.2064578124416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71B-4DB8-A0D4-039637F9F604}"/>
                </c:ext>
              </c:extLst>
            </c:dLbl>
            <c:numFmt formatCode="0.0_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～39歳</c:v>
                </c:pt>
                <c:pt idx="1">
                  <c:v>～49歳</c:v>
                </c:pt>
                <c:pt idx="2">
                  <c:v>～59歳</c:v>
                </c:pt>
                <c:pt idx="3">
                  <c:v>～69歳</c:v>
                </c:pt>
                <c:pt idx="4">
                  <c:v>～79歳</c:v>
                </c:pt>
                <c:pt idx="5">
                  <c:v>生涯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7</c:v>
                </c:pt>
                <c:pt idx="3">
                  <c:v>21</c:v>
                </c:pt>
                <c:pt idx="4">
                  <c:v>41</c:v>
                </c:pt>
                <c:pt idx="5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71B-4DB8-A0D4-039637F9F60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女性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778676970934189E-2"/>
                  <c:y val="-2.4711903659101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871B-4DB8-A0D4-039637F9F604}"/>
                </c:ext>
              </c:extLst>
            </c:dLbl>
            <c:dLbl>
              <c:idx val="1"/>
              <c:layout>
                <c:manualLayout>
                  <c:x val="1.5574146981627297E-2"/>
                  <c:y val="-2.0724177860120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871B-4DB8-A0D4-039637F9F604}"/>
                </c:ext>
              </c:extLst>
            </c:dLbl>
            <c:dLbl>
              <c:idx val="2"/>
              <c:layout>
                <c:manualLayout>
                  <c:x val="3.4738018858753768E-3"/>
                  <c:y val="-2.3073645206113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871B-4DB8-A0D4-039637F9F604}"/>
                </c:ext>
              </c:extLst>
            </c:dLbl>
            <c:dLbl>
              <c:idx val="3"/>
              <c:layout>
                <c:manualLayout>
                  <c:x val="1.805020311337735E-2"/>
                  <c:y val="-1.6734068124395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871B-4DB8-A0D4-039637F9F604}"/>
                </c:ext>
              </c:extLst>
            </c:dLbl>
            <c:dLbl>
              <c:idx val="4"/>
              <c:layout>
                <c:manualLayout>
                  <c:x val="1.366604657775583E-2"/>
                  <c:y val="-1.5444645910758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871B-4DB8-A0D4-039637F9F604}"/>
                </c:ext>
              </c:extLst>
            </c:dLbl>
            <c:dLbl>
              <c:idx val="5"/>
              <c:layout>
                <c:manualLayout>
                  <c:x val="9.2818606007582377E-3"/>
                  <c:y val="-3.6332098193608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871B-4DB8-A0D4-039637F9F604}"/>
                </c:ext>
              </c:extLst>
            </c:dLbl>
            <c:dLbl>
              <c:idx val="6"/>
              <c:layout>
                <c:manualLayout>
                  <c:x val="-8.6395482686543179E-3"/>
                  <c:y val="-1.0522366419419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71B-4DB8-A0D4-039637F9F604}"/>
                </c:ext>
              </c:extLst>
            </c:dLbl>
            <c:dLbl>
              <c:idx val="7"/>
              <c:layout>
                <c:manualLayout>
                  <c:x val="-9.7197400465666162E-3"/>
                  <c:y val="-1.3737797690259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71B-4DB8-A0D4-039637F9F604}"/>
                </c:ext>
              </c:extLst>
            </c:dLbl>
            <c:dLbl>
              <c:idx val="8"/>
              <c:layout>
                <c:manualLayout>
                  <c:x val="-1.1901253410381951E-2"/>
                  <c:y val="-1.8541443401258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71B-4DB8-A0D4-039637F9F604}"/>
                </c:ext>
              </c:extLst>
            </c:dLbl>
            <c:dLbl>
              <c:idx val="9"/>
              <c:layout>
                <c:manualLayout>
                  <c:x val="-1.9589374703712692E-2"/>
                  <c:y val="-1.5194377553237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71B-4DB8-A0D4-039637F9F604}"/>
                </c:ext>
              </c:extLst>
            </c:dLbl>
            <c:numFmt formatCode="0.0_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～39歳</c:v>
                </c:pt>
                <c:pt idx="1">
                  <c:v>～49歳</c:v>
                </c:pt>
                <c:pt idx="2">
                  <c:v>～59歳</c:v>
                </c:pt>
                <c:pt idx="3">
                  <c:v>～69歳</c:v>
                </c:pt>
                <c:pt idx="4">
                  <c:v>～79歳</c:v>
                </c:pt>
                <c:pt idx="5">
                  <c:v>生涯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2</c:v>
                </c:pt>
                <c:pt idx="1">
                  <c:v>5</c:v>
                </c:pt>
                <c:pt idx="2">
                  <c:v>11</c:v>
                </c:pt>
                <c:pt idx="3">
                  <c:v>18</c:v>
                </c:pt>
                <c:pt idx="4">
                  <c:v>29</c:v>
                </c:pt>
                <c:pt idx="5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871B-4DB8-A0D4-039637F9F6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519167672"/>
        <c:axId val="519168456"/>
      </c:barChart>
      <c:catAx>
        <c:axId val="519167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19168456"/>
        <c:crosses val="autoZero"/>
        <c:auto val="1"/>
        <c:lblAlgn val="ctr"/>
        <c:lblOffset val="100"/>
        <c:noMultiLvlLbl val="0"/>
      </c:catAx>
      <c:valAx>
        <c:axId val="519168456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19167672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64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0.83074</cdr:x>
      <cdr:y>0.01117</cdr:y>
    </cdr:from>
    <cdr:to>
      <cdr:x>0.89097</cdr:x>
      <cdr:y>0.10946</cdr:y>
    </cdr:to>
    <cdr:sp macro="" textlink="">
      <cdr:nvSpPr>
        <cdr:cNvPr id="2" name="テキスト ボックス 1">
          <a:extLst xmlns:a="http://schemas.openxmlformats.org/drawingml/2006/main">
            <a:ext uri="{FF2B5EF4-FFF2-40B4-BE49-F238E27FC236}">
              <a16:creationId xmlns:a16="http://schemas.microsoft.com/office/drawing/2014/main" id="{9D191CB6-8130-4FD8-BD63-226DB2C839AF}"/>
            </a:ext>
          </a:extLst>
        </cdr:cNvPr>
        <cdr:cNvSpPr txBox="1"/>
      </cdr:nvSpPr>
      <cdr:spPr bwMode="auto">
        <a:xfrm xmlns:a="http://schemas.openxmlformats.org/drawingml/2006/main">
          <a:off x="6836659" y="52467"/>
          <a:ext cx="495649" cy="4616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eaLnBrk="1" hangingPunct="1"/>
          <a:r>
            <a:rPr lang="en-US" altLang="ja-JP" sz="2400" b="1" dirty="0">
              <a:solidFill>
                <a:srgbClr val="000000"/>
              </a:solidFill>
            </a:rPr>
            <a:t>62</a:t>
          </a:r>
          <a:endParaRPr lang="ja-JP" altLang="en-US" sz="2400" b="1" dirty="0">
            <a:solidFill>
              <a:srgbClr val="00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A7BD6-3EF7-4B72-BF8D-D1E30DBB40F2}" type="datetimeFigureOut">
              <a:rPr kumimoji="1" lang="ja-JP" altLang="en-US" smtClean="0"/>
              <a:t>2019/4/23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F0BCA-A12F-4FC4-8743-79C8EC46C0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3266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443E-4C69-4FCF-8C4D-B2FC19997464}" type="datetimeFigureOut">
              <a:rPr kumimoji="1" lang="ja-JP" altLang="en-US" smtClean="0"/>
              <a:t>2019/4/23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AC89-A935-445E-8529-543A72FC2D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0888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443E-4C69-4FCF-8C4D-B2FC19997464}" type="datetimeFigureOut">
              <a:rPr kumimoji="1" lang="ja-JP" altLang="en-US" smtClean="0"/>
              <a:t>2019/4/23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AC89-A935-445E-8529-543A72FC2D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410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443E-4C69-4FCF-8C4D-B2FC19997464}" type="datetimeFigureOut">
              <a:rPr kumimoji="1" lang="ja-JP" altLang="en-US" smtClean="0"/>
              <a:t>2019/4/23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AC89-A935-445E-8529-543A72FC2D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2470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443E-4C69-4FCF-8C4D-B2FC19997464}" type="datetimeFigureOut">
              <a:rPr kumimoji="1" lang="ja-JP" altLang="en-US" smtClean="0"/>
              <a:t>2019/4/23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AC89-A935-445E-8529-543A72FC2D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993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443E-4C69-4FCF-8C4D-B2FC19997464}" type="datetimeFigureOut">
              <a:rPr kumimoji="1" lang="ja-JP" altLang="en-US" smtClean="0"/>
              <a:t>2019/4/23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AC89-A935-445E-8529-543A72FC2D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887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443E-4C69-4FCF-8C4D-B2FC19997464}" type="datetimeFigureOut">
              <a:rPr kumimoji="1" lang="ja-JP" altLang="en-US" smtClean="0"/>
              <a:t>2019/4/23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AC89-A935-445E-8529-543A72FC2D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1258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443E-4C69-4FCF-8C4D-B2FC19997464}" type="datetimeFigureOut">
              <a:rPr kumimoji="1" lang="ja-JP" altLang="en-US" smtClean="0"/>
              <a:t>2019/4/23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AC89-A935-445E-8529-543A72FC2D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03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443E-4C69-4FCF-8C4D-B2FC19997464}" type="datetimeFigureOut">
              <a:rPr kumimoji="1" lang="ja-JP" altLang="en-US" smtClean="0"/>
              <a:t>2019/4/23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AC89-A935-445E-8529-543A72FC2D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585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443E-4C69-4FCF-8C4D-B2FC19997464}" type="datetimeFigureOut">
              <a:rPr kumimoji="1" lang="ja-JP" altLang="en-US" smtClean="0"/>
              <a:t>2019/4/23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AC89-A935-445E-8529-543A72FC2D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5811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443E-4C69-4FCF-8C4D-B2FC19997464}" type="datetimeFigureOut">
              <a:rPr kumimoji="1" lang="ja-JP" altLang="en-US" smtClean="0"/>
              <a:t>2019/4/23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AC89-A935-445E-8529-543A72FC2D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6887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443E-4C69-4FCF-8C4D-B2FC19997464}" type="datetimeFigureOut">
              <a:rPr kumimoji="1" lang="ja-JP" altLang="en-US" smtClean="0"/>
              <a:t>2019/4/23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AC89-A935-445E-8529-543A72FC2D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8755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E443E-4C69-4FCF-8C4D-B2FC19997464}" type="datetimeFigureOut">
              <a:rPr kumimoji="1" lang="ja-JP" altLang="en-US" smtClean="0"/>
              <a:t>2019/4/23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8AC89-A935-445E-8529-543A72FC2DB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" y="95250"/>
            <a:ext cx="1691640" cy="62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8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ncbi.nlm.nih.gov/pubmed/17289293?dopt=Abstract" TargetMode="External"/><Relationship Id="rId4" Type="http://schemas.openxmlformats.org/officeDocument/2006/relationships/hyperlink" Target="http://www.ncbi.nlm.nih.gov/pubmed/16331632?dopt=Abstract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797466" y="2727662"/>
            <a:ext cx="5357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がんの健康講話用スライド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001818" y="1958110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衛生委員会用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745" y="4726996"/>
            <a:ext cx="1383429" cy="185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404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衝突事故｜居眠り｜不注意無料ダウンロード/イラスト素材/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855" y="1640322"/>
            <a:ext cx="2555254" cy="178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角丸四角形 31"/>
          <p:cNvSpPr/>
          <p:nvPr/>
        </p:nvSpPr>
        <p:spPr>
          <a:xfrm>
            <a:off x="40953" y="3856415"/>
            <a:ext cx="9062096" cy="7162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角丸四角形 29"/>
          <p:cNvSpPr/>
          <p:nvPr/>
        </p:nvSpPr>
        <p:spPr>
          <a:xfrm>
            <a:off x="948690" y="1386840"/>
            <a:ext cx="1691640" cy="762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角丸四角形 30"/>
          <p:cNvSpPr/>
          <p:nvPr/>
        </p:nvSpPr>
        <p:spPr>
          <a:xfrm>
            <a:off x="5417820" y="1215390"/>
            <a:ext cx="2754630" cy="10134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3"/>
          <p:cNvSpPr txBox="1">
            <a:spLocks noChangeArrowheads="1"/>
          </p:cNvSpPr>
          <p:nvPr/>
        </p:nvSpPr>
        <p:spPr bwMode="auto">
          <a:xfrm>
            <a:off x="40953" y="3874076"/>
            <a:ext cx="90620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</a:rPr>
              <a:t>かすり傷～命にかかわる大事故まで様々</a:t>
            </a:r>
          </a:p>
        </p:txBody>
      </p:sp>
      <p:sp>
        <p:nvSpPr>
          <p:cNvPr id="17" name="テキスト ボックス 4"/>
          <p:cNvSpPr txBox="1">
            <a:spLocks noChangeArrowheads="1"/>
          </p:cNvSpPr>
          <p:nvPr/>
        </p:nvSpPr>
        <p:spPr bwMode="auto">
          <a:xfrm>
            <a:off x="876917" y="4536933"/>
            <a:ext cx="7390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</a:rPr>
              <a:t>簡単に治るがんから治療が</a:t>
            </a:r>
            <a:r>
              <a:rPr lang="ja-JP" altLang="en-US" sz="2800" kern="0" dirty="0">
                <a:solidFill>
                  <a:srgbClr val="000000"/>
                </a:solidFill>
              </a:rPr>
              <a:t>困難</a:t>
            </a:r>
            <a:r>
              <a:rPr kumimoji="1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</a:rPr>
              <a:t>なものまで様々</a:t>
            </a:r>
            <a:endParaRPr kumimoji="1" lang="en-US" altLang="ja-JP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100772" y="1433672"/>
            <a:ext cx="1569660" cy="646331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rgbClr val="E3DED1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</a:rPr>
              <a:t>注意！</a:t>
            </a:r>
          </a:p>
        </p:txBody>
      </p:sp>
      <p:sp>
        <p:nvSpPr>
          <p:cNvPr id="19" name="テキスト ボックス 1"/>
          <p:cNvSpPr txBox="1">
            <a:spLocks noChangeArrowheads="1"/>
          </p:cNvSpPr>
          <p:nvPr/>
        </p:nvSpPr>
        <p:spPr bwMode="auto">
          <a:xfrm>
            <a:off x="5533337" y="1206182"/>
            <a:ext cx="273344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</a:rPr>
              <a:t>シートベルト！！</a:t>
            </a:r>
            <a:endParaRPr kumimoji="1" lang="en-US" altLang="ja-JP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</a:rPr>
              <a:t>安全車両</a:t>
            </a:r>
            <a:endParaRPr kumimoji="1" lang="ja-JP" alt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64469" y="5175654"/>
            <a:ext cx="7015062" cy="1077218"/>
          </a:xfrm>
          <a:prstGeom prst="rect">
            <a:avLst/>
          </a:prstGeom>
          <a:gradFill rotWithShape="1">
            <a:gsLst>
              <a:gs pos="0">
                <a:srgbClr val="FFFFFF">
                  <a:tint val="50000"/>
                  <a:satMod val="300000"/>
                </a:srgbClr>
              </a:gs>
              <a:gs pos="35000">
                <a:srgbClr val="FFFFFF">
                  <a:tint val="37000"/>
                  <a:satMod val="300000"/>
                </a:srgbClr>
              </a:gs>
              <a:gs pos="100000">
                <a:srgbClr val="FFFFF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bliqueBottomRight"/>
            <a:lightRig rig="threePt" dir="t"/>
          </a:scene3d>
        </p:spPr>
        <p:txBody>
          <a:bodyPr wrap="non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/>
                <a:cs typeface="+mn-cs"/>
              </a:rPr>
              <a:t>避けられない事故もあるが、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/>
                <a:cs typeface="+mn-cs"/>
              </a:rPr>
              <a:t>注意していればリスクは必ず減ります！</a:t>
            </a:r>
            <a:endParaRPr kumimoji="0" lang="en-US" altLang="ja-JP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ＭＳ Ｐゴシック"/>
              <a:cs typeface="+mn-cs"/>
            </a:endParaRPr>
          </a:p>
        </p:txBody>
      </p:sp>
      <p:sp>
        <p:nvSpPr>
          <p:cNvPr id="21" name="下矢印 20"/>
          <p:cNvSpPr/>
          <p:nvPr/>
        </p:nvSpPr>
        <p:spPr>
          <a:xfrm>
            <a:off x="1403350" y="2188052"/>
            <a:ext cx="863600" cy="182562"/>
          </a:xfrm>
          <a:prstGeom prst="downArrow">
            <a:avLst/>
          </a:prstGeom>
          <a:solidFill>
            <a:srgbClr val="F07F09"/>
          </a:solidFill>
          <a:ln w="25400" cap="flat" cmpd="sng" algn="ctr">
            <a:solidFill>
              <a:srgbClr val="F07F0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ＭＳ Ｐゴシック"/>
              <a:cs typeface="+mn-cs"/>
            </a:endParaRPr>
          </a:p>
        </p:txBody>
      </p:sp>
      <p:sp>
        <p:nvSpPr>
          <p:cNvPr id="22" name="テキスト ボックス 21"/>
          <p:cNvSpPr txBox="1">
            <a:spLocks noChangeArrowheads="1"/>
          </p:cNvSpPr>
          <p:nvPr/>
        </p:nvSpPr>
        <p:spPr bwMode="auto">
          <a:xfrm>
            <a:off x="940593" y="2517974"/>
            <a:ext cx="1825625" cy="58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</a:rPr>
              <a:t>事故予防</a:t>
            </a:r>
          </a:p>
        </p:txBody>
      </p:sp>
      <p:sp>
        <p:nvSpPr>
          <p:cNvPr id="23" name="下矢印 22"/>
          <p:cNvSpPr/>
          <p:nvPr/>
        </p:nvSpPr>
        <p:spPr>
          <a:xfrm>
            <a:off x="6400800" y="2307113"/>
            <a:ext cx="863600" cy="152400"/>
          </a:xfrm>
          <a:prstGeom prst="downArrow">
            <a:avLst/>
          </a:prstGeom>
          <a:solidFill>
            <a:srgbClr val="F07F09"/>
          </a:solidFill>
          <a:ln w="25400" cap="flat" cmpd="sng" algn="ctr">
            <a:solidFill>
              <a:srgbClr val="F07F0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ＭＳ Ｐゴシック"/>
              <a:cs typeface="+mn-cs"/>
            </a:endParaRPr>
          </a:p>
        </p:txBody>
      </p:sp>
      <p:sp>
        <p:nvSpPr>
          <p:cNvPr id="24" name="テキスト ボックス 4"/>
          <p:cNvSpPr txBox="1">
            <a:spLocks noChangeArrowheads="1"/>
          </p:cNvSpPr>
          <p:nvPr/>
        </p:nvSpPr>
        <p:spPr bwMode="auto">
          <a:xfrm>
            <a:off x="5364163" y="2857183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5" name="テキスト ボックス 24"/>
          <p:cNvSpPr txBox="1">
            <a:spLocks noChangeArrowheads="1"/>
          </p:cNvSpPr>
          <p:nvPr/>
        </p:nvSpPr>
        <p:spPr bwMode="auto">
          <a:xfrm>
            <a:off x="5472905" y="2499446"/>
            <a:ext cx="2828925" cy="58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</a:rPr>
              <a:t>死・けがの予防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33082" y="3167390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生活習慣の改善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629512" y="3167390"/>
            <a:ext cx="2683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がん検診の受診</a:t>
            </a:r>
          </a:p>
        </p:txBody>
      </p:sp>
      <p:cxnSp>
        <p:nvCxnSpPr>
          <p:cNvPr id="29" name="直線コネクタ 28"/>
          <p:cNvCxnSpPr/>
          <p:nvPr/>
        </p:nvCxnSpPr>
        <p:spPr>
          <a:xfrm>
            <a:off x="0" y="742950"/>
            <a:ext cx="9144000" cy="2286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/>
          <p:cNvSpPr/>
          <p:nvPr/>
        </p:nvSpPr>
        <p:spPr>
          <a:xfrm>
            <a:off x="1968562" y="123944"/>
            <a:ext cx="5206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3200" dirty="0"/>
              <a:t>がんは交通事故のようなもの</a:t>
            </a:r>
          </a:p>
        </p:txBody>
      </p:sp>
    </p:spTree>
    <p:extLst>
      <p:ext uri="{BB962C8B-B14F-4D97-AF65-F5344CB8AC3E}">
        <p14:creationId xmlns:p14="http://schemas.microsoft.com/office/powerpoint/2010/main" val="291501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 animBg="1"/>
      <p:bldP spid="22" grpId="0" animBg="1"/>
      <p:bldP spid="23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>
          <a:xfrm>
            <a:off x="4821382" y="4941570"/>
            <a:ext cx="4128308" cy="9466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249382" y="4960620"/>
            <a:ext cx="4322618" cy="9275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3" y="1045700"/>
            <a:ext cx="4418685" cy="347070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564" y="1047961"/>
            <a:ext cx="4476436" cy="346844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44227" y="4986495"/>
            <a:ext cx="44152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胃がん検診受診者は</a:t>
            </a:r>
            <a:endParaRPr kumimoji="1" lang="en-US" altLang="ja-JP" sz="2800" dirty="0"/>
          </a:p>
          <a:p>
            <a:r>
              <a:rPr kumimoji="1" lang="ja-JP" altLang="en-US" sz="2800" dirty="0"/>
              <a:t>死亡率が半分に下がる！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932349" y="4972639"/>
            <a:ext cx="3922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大腸がん検診受診者は死亡率が７０％下がる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98516" y="6120391"/>
            <a:ext cx="574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（国立がん研究センター・多目的コホート研究の結果から）</a:t>
            </a:r>
          </a:p>
        </p:txBody>
      </p:sp>
      <p:sp>
        <p:nvSpPr>
          <p:cNvPr id="8" name="下矢印 7"/>
          <p:cNvSpPr/>
          <p:nvPr/>
        </p:nvSpPr>
        <p:spPr>
          <a:xfrm>
            <a:off x="1043709" y="2955636"/>
            <a:ext cx="286327" cy="517237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>
            <a:off x="6054436" y="3283528"/>
            <a:ext cx="286327" cy="447964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13500" y="4534458"/>
            <a:ext cx="3960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>
                <a:hlinkClick r:id="rId4" tooltip="International journal of cancer. Journal international du cancer."/>
              </a:rPr>
              <a:t>Int</a:t>
            </a:r>
            <a:r>
              <a:rPr lang="en-US" altLang="ja-JP" dirty="0">
                <a:hlinkClick r:id="rId4" tooltip="International journal of cancer. Journal international du cancer."/>
              </a:rPr>
              <a:t> J Cancer.</a:t>
            </a:r>
            <a:r>
              <a:rPr lang="en-US" altLang="ja-JP" dirty="0"/>
              <a:t> 2006 May 1;118(9):2315-21</a:t>
            </a:r>
            <a:endParaRPr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5230221" y="4520602"/>
            <a:ext cx="3631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hlinkClick r:id="rId5" tooltip="Cancer detection and prevention."/>
              </a:rPr>
              <a:t>Cancer Detect Prev.</a:t>
            </a:r>
            <a:r>
              <a:rPr lang="en-US" altLang="ja-JP" dirty="0"/>
              <a:t> 2007;31(1):3-11.</a:t>
            </a:r>
            <a:endParaRPr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48159" y="175830"/>
            <a:ext cx="6710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がん検診を受けると死亡率が本当に下がるのか？</a:t>
            </a:r>
          </a:p>
        </p:txBody>
      </p:sp>
      <p:cxnSp>
        <p:nvCxnSpPr>
          <p:cNvPr id="13" name="直線コネクタ 12"/>
          <p:cNvCxnSpPr/>
          <p:nvPr/>
        </p:nvCxnSpPr>
        <p:spPr>
          <a:xfrm>
            <a:off x="0" y="742950"/>
            <a:ext cx="9144000" cy="2286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107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/>
        </p:nvSpPr>
        <p:spPr>
          <a:xfrm>
            <a:off x="539867" y="719115"/>
            <a:ext cx="8298180" cy="6477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30369" y="765155"/>
            <a:ext cx="8074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５つのがん検診は、死亡率の低下が認められた検診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744247" y="6548327"/>
            <a:ext cx="4274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dirty="0"/>
              <a:t>厚生労働省がん対策情報　市町村のがん検診の項目について</a:t>
            </a:r>
          </a:p>
        </p:txBody>
      </p:sp>
      <p:cxnSp>
        <p:nvCxnSpPr>
          <p:cNvPr id="6" name="直線コネクタ 5"/>
          <p:cNvCxnSpPr/>
          <p:nvPr/>
        </p:nvCxnSpPr>
        <p:spPr>
          <a:xfrm>
            <a:off x="90376" y="700420"/>
            <a:ext cx="9144000" cy="2286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3114675" y="148590"/>
            <a:ext cx="2914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５つのがん検診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0DCFB1D-6C41-4547-B45D-A64A9D03C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2" y="1435395"/>
            <a:ext cx="8963246" cy="509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19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63802" y="599408"/>
            <a:ext cx="9448800" cy="457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2000" dirty="0">
              <a:solidFill>
                <a:srgbClr val="2A2A2A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595002" y="131141"/>
            <a:ext cx="2034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1" lang="ja-JP" altLang="en-US" sz="3200" dirty="0"/>
              <a:t>国の動き　</a:t>
            </a:r>
            <a:endParaRPr lang="ja-JP" altLang="en-US" b="1" dirty="0">
              <a:solidFill>
                <a:srgbClr val="2A2A2A"/>
              </a:solidFill>
              <a:ea typeface="ＭＳ Ｐゴシック" panose="020B060007020508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DD7B596-58B2-4907-AB86-40543ECF2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19" y="687507"/>
            <a:ext cx="8700326" cy="5994269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EA6C5258-3E89-44F6-878A-C17B55652DC5}"/>
              </a:ext>
            </a:extLst>
          </p:cNvPr>
          <p:cNvSpPr/>
          <p:nvPr/>
        </p:nvSpPr>
        <p:spPr>
          <a:xfrm>
            <a:off x="2331991" y="1325609"/>
            <a:ext cx="4290646" cy="2001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1942360B-EE17-42C3-A2C8-53287F68648C}"/>
              </a:ext>
            </a:extLst>
          </p:cNvPr>
          <p:cNvSpPr/>
          <p:nvPr/>
        </p:nvSpPr>
        <p:spPr>
          <a:xfrm>
            <a:off x="3690064" y="5237509"/>
            <a:ext cx="1504162" cy="21191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85E51168-57FE-4DD4-B60E-0BE7B96DA5C9}"/>
              </a:ext>
            </a:extLst>
          </p:cNvPr>
          <p:cNvSpPr/>
          <p:nvPr/>
        </p:nvSpPr>
        <p:spPr>
          <a:xfrm>
            <a:off x="228149" y="2257142"/>
            <a:ext cx="1957753" cy="84316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594710B1-66E3-4292-9FF1-FAC35E39B43B}"/>
              </a:ext>
            </a:extLst>
          </p:cNvPr>
          <p:cNvSpPr/>
          <p:nvPr/>
        </p:nvSpPr>
        <p:spPr>
          <a:xfrm>
            <a:off x="229051" y="1495143"/>
            <a:ext cx="3331157" cy="20380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30DABFC1-CBD8-4A2E-8D3F-F649C815F5A8}"/>
              </a:ext>
            </a:extLst>
          </p:cNvPr>
          <p:cNvSpPr/>
          <p:nvPr/>
        </p:nvSpPr>
        <p:spPr>
          <a:xfrm>
            <a:off x="5795708" y="3014634"/>
            <a:ext cx="2715245" cy="1722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3521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531495" y="3429000"/>
            <a:ext cx="8081010" cy="30861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548640" y="1611630"/>
            <a:ext cx="8046720" cy="16687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28812" y="900193"/>
            <a:ext cx="40863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がんを正しく理解しよう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02254" y="3634740"/>
            <a:ext cx="3866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２．がんは個別性が高い</a:t>
            </a:r>
            <a:endParaRPr kumimoji="1" lang="en-US" altLang="ja-JP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911077" y="4251437"/>
            <a:ext cx="52597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がんの種類や病期によって予後、</a:t>
            </a:r>
            <a:endParaRPr lang="en-US" altLang="ja-JP" sz="2800" dirty="0"/>
          </a:p>
          <a:p>
            <a:r>
              <a:rPr lang="ja-JP" altLang="en-US" sz="2800" dirty="0"/>
              <a:t>治療法、後遺症も全く異なる</a:t>
            </a:r>
          </a:p>
        </p:txBody>
      </p:sp>
      <p:sp>
        <p:nvSpPr>
          <p:cNvPr id="5" name="下矢印 4"/>
          <p:cNvSpPr/>
          <p:nvPr/>
        </p:nvSpPr>
        <p:spPr>
          <a:xfrm>
            <a:off x="4155496" y="5223510"/>
            <a:ext cx="833008" cy="37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53573" y="5701880"/>
            <a:ext cx="5836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両立支援の方法も、人によって異なる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1872800" y="96652"/>
            <a:ext cx="66575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3200" dirty="0"/>
              <a:t>がんになっても働き続けられる会社へ</a:t>
            </a:r>
            <a:endParaRPr lang="ja-JP" altLang="en-US" sz="32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18406" y="1803804"/>
            <a:ext cx="6255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１．現在でも６０％以上の人は、治癒する</a:t>
            </a:r>
          </a:p>
        </p:txBody>
      </p:sp>
      <p:sp>
        <p:nvSpPr>
          <p:cNvPr id="19" name="右矢印 18"/>
          <p:cNvSpPr/>
          <p:nvPr/>
        </p:nvSpPr>
        <p:spPr>
          <a:xfrm>
            <a:off x="2209804" y="2477904"/>
            <a:ext cx="601976" cy="425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842199" y="2411692"/>
            <a:ext cx="3459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がんになっても働ける</a:t>
            </a:r>
          </a:p>
        </p:txBody>
      </p:sp>
      <p:cxnSp>
        <p:nvCxnSpPr>
          <p:cNvPr id="12" name="直線コネクタ 11"/>
          <p:cNvCxnSpPr/>
          <p:nvPr/>
        </p:nvCxnSpPr>
        <p:spPr>
          <a:xfrm>
            <a:off x="0" y="742950"/>
            <a:ext cx="9144000" cy="2286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右矢印 14"/>
          <p:cNvSpPr/>
          <p:nvPr/>
        </p:nvSpPr>
        <p:spPr>
          <a:xfrm>
            <a:off x="2225044" y="4527684"/>
            <a:ext cx="601976" cy="425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6988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ADCF48D-1A45-43E9-9285-43E6600B61AC}"/>
              </a:ext>
            </a:extLst>
          </p:cNvPr>
          <p:cNvSpPr txBox="1"/>
          <p:nvPr/>
        </p:nvSpPr>
        <p:spPr>
          <a:xfrm>
            <a:off x="907743" y="816972"/>
            <a:ext cx="8032170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400" dirty="0"/>
              <a:t>両立支援のキーパーソンは、社員（患者）さんあなたです。</a:t>
            </a:r>
            <a:endParaRPr kumimoji="1" lang="en-US" altLang="ja-JP" sz="2400" dirty="0"/>
          </a:p>
          <a:p>
            <a:r>
              <a:rPr lang="ja-JP" altLang="en-US" sz="2400" dirty="0"/>
              <a:t>がん治療を受けられる社員の方が、産業医、主治医に相談ください</a:t>
            </a:r>
            <a:endParaRPr kumimoji="1"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F5766B2-CE4C-4B02-9D0A-DE9BC9572423}"/>
              </a:ext>
            </a:extLst>
          </p:cNvPr>
          <p:cNvSpPr txBox="1"/>
          <p:nvPr/>
        </p:nvSpPr>
        <p:spPr>
          <a:xfrm>
            <a:off x="906413" y="3737290"/>
            <a:ext cx="7559476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/>
              <a:t>ご自身が、働きながら治療を受けようと思うことが大切</a:t>
            </a:r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66C7C985-1D95-4F93-A2DA-771B32A8739E}"/>
              </a:ext>
            </a:extLst>
          </p:cNvPr>
          <p:cNvSpPr/>
          <p:nvPr/>
        </p:nvSpPr>
        <p:spPr>
          <a:xfrm rot="10800000">
            <a:off x="3880201" y="5027311"/>
            <a:ext cx="1191235" cy="2327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DBBC406-A4A0-4FAB-8A23-205DA21990DC}"/>
              </a:ext>
            </a:extLst>
          </p:cNvPr>
          <p:cNvSpPr txBox="1"/>
          <p:nvPr/>
        </p:nvSpPr>
        <p:spPr>
          <a:xfrm>
            <a:off x="2511099" y="5248939"/>
            <a:ext cx="9107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会社が支援する体制を作る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B113EAC-0020-4196-9390-4E3FC5B25739}"/>
              </a:ext>
            </a:extLst>
          </p:cNvPr>
          <p:cNvSpPr txBox="1"/>
          <p:nvPr/>
        </p:nvSpPr>
        <p:spPr>
          <a:xfrm>
            <a:off x="4117881" y="2450952"/>
            <a:ext cx="4300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仕事やめる必要はない！</a:t>
            </a:r>
            <a:endParaRPr kumimoji="1" lang="en-US" altLang="ja-JP" sz="2400" dirty="0"/>
          </a:p>
          <a:p>
            <a:r>
              <a:rPr kumimoji="1" lang="ja-JP" altLang="en-US" sz="2400" dirty="0"/>
              <a:t>今のがんの治療なら大丈夫！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CDE5F59-2182-4945-B126-1FC6FB6D5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463" y="2267063"/>
            <a:ext cx="699175" cy="1353242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E203938-4BBB-44E1-9B42-F38BEA0E116D}"/>
              </a:ext>
            </a:extLst>
          </p:cNvPr>
          <p:cNvSpPr txBox="1"/>
          <p:nvPr/>
        </p:nvSpPr>
        <p:spPr>
          <a:xfrm>
            <a:off x="510416" y="2380708"/>
            <a:ext cx="1626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両立支援受けたいです！</a:t>
            </a:r>
          </a:p>
        </p:txBody>
      </p:sp>
    </p:spTree>
    <p:extLst>
      <p:ext uri="{BB962C8B-B14F-4D97-AF65-F5344CB8AC3E}">
        <p14:creationId xmlns:p14="http://schemas.microsoft.com/office/powerpoint/2010/main" val="1372112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AD45C48-00FB-4A18-8478-AD4E26980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263" y="1619036"/>
            <a:ext cx="3784718" cy="468915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23351EC-C134-4102-8775-4952E7AF46CB}"/>
              </a:ext>
            </a:extLst>
          </p:cNvPr>
          <p:cNvSpPr txBox="1"/>
          <p:nvPr/>
        </p:nvSpPr>
        <p:spPr bwMode="auto">
          <a:xfrm>
            <a:off x="3350166" y="6198749"/>
            <a:ext cx="2974556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rgbClr val="000000"/>
                </a:solidFill>
              </a:rPr>
              <a:t>https://www.mhlw.go.jp/stf/seisakunitsuite/bunya/0000115267.html</a:t>
            </a:r>
            <a:endParaRPr kumimoji="1" lang="ja-JP" altLang="en-US" sz="1400" b="1" dirty="0">
              <a:solidFill>
                <a:srgbClr val="00000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69F8936-7367-49F0-94A0-D2A01455BF2E}"/>
              </a:ext>
            </a:extLst>
          </p:cNvPr>
          <p:cNvSpPr txBox="1"/>
          <p:nvPr/>
        </p:nvSpPr>
        <p:spPr bwMode="auto">
          <a:xfrm>
            <a:off x="2816834" y="972356"/>
            <a:ext cx="3818674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rtlCol="0">
            <a:spAutoFit/>
          </a:bodyPr>
          <a:lstStyle/>
          <a:p>
            <a:pPr eaLnBrk="1" hangingPunct="1"/>
            <a:r>
              <a:rPr kumimoji="1" lang="ja-JP" altLang="en-US" sz="2400" b="1" dirty="0">
                <a:solidFill>
                  <a:srgbClr val="000000"/>
                </a:solidFill>
              </a:rPr>
              <a:t>是非一度目を通してください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6C6BCCC-D162-44DB-B154-3CC0F658629A}"/>
              </a:ext>
            </a:extLst>
          </p:cNvPr>
          <p:cNvSpPr txBox="1"/>
          <p:nvPr/>
        </p:nvSpPr>
        <p:spPr bwMode="auto">
          <a:xfrm>
            <a:off x="2562446" y="303028"/>
            <a:ext cx="4067139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rtlCol="0">
            <a:spAutoFit/>
          </a:bodyPr>
          <a:lstStyle/>
          <a:p>
            <a:pPr eaLnBrk="1" hangingPunct="1"/>
            <a:r>
              <a:rPr kumimoji="1" lang="ja-JP" altLang="en-US" sz="2400" b="1" dirty="0">
                <a:solidFill>
                  <a:srgbClr val="000000"/>
                </a:solidFill>
              </a:rPr>
              <a:t>ガイドラインがでています！！</a:t>
            </a:r>
          </a:p>
        </p:txBody>
      </p:sp>
    </p:spTree>
    <p:extLst>
      <p:ext uri="{BB962C8B-B14F-4D97-AF65-F5344CB8AC3E}">
        <p14:creationId xmlns:p14="http://schemas.microsoft.com/office/powerpoint/2010/main" val="486720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240030" y="1005840"/>
            <a:ext cx="8618220" cy="10287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2800" dirty="0">
                <a:solidFill>
                  <a:prstClr val="black"/>
                </a:solidFill>
              </a:rPr>
              <a:t>がんは現在、労働者年齢層では約１５％の人が罹患</a:t>
            </a:r>
          </a:p>
          <a:p>
            <a:pPr lvl="0"/>
            <a:r>
              <a:rPr lang="ja-JP" altLang="en-US" sz="2800" dirty="0">
                <a:solidFill>
                  <a:prstClr val="black"/>
                </a:solidFill>
              </a:rPr>
              <a:t>する可能性がある身近な病気である</a:t>
            </a:r>
            <a:endParaRPr lang="en-US" altLang="ja-JP" sz="2800" dirty="0">
              <a:solidFill>
                <a:prstClr val="black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38653" y="113445"/>
            <a:ext cx="1266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まとめ</a:t>
            </a:r>
          </a:p>
        </p:txBody>
      </p:sp>
      <p:cxnSp>
        <p:nvCxnSpPr>
          <p:cNvPr id="5" name="直線コネクタ 4"/>
          <p:cNvCxnSpPr/>
          <p:nvPr/>
        </p:nvCxnSpPr>
        <p:spPr>
          <a:xfrm>
            <a:off x="0" y="742950"/>
            <a:ext cx="9144000" cy="2286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角丸四角形 6"/>
          <p:cNvSpPr/>
          <p:nvPr/>
        </p:nvSpPr>
        <p:spPr>
          <a:xfrm>
            <a:off x="257175" y="3238500"/>
            <a:ext cx="8629650" cy="10287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2800" dirty="0">
                <a:solidFill>
                  <a:prstClr val="black"/>
                </a:solidFill>
              </a:rPr>
              <a:t>がんは、種類によって様々であるが、生活習慣の改善と感染症対策で予防できるがんが多い。</a:t>
            </a:r>
            <a:endParaRPr lang="en-US" altLang="ja-JP" sz="2800" dirty="0">
              <a:solidFill>
                <a:prstClr val="black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234315" y="5478780"/>
            <a:ext cx="8675370" cy="10287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2800" dirty="0">
                <a:solidFill>
                  <a:prstClr val="black"/>
                </a:solidFill>
              </a:rPr>
              <a:t>正しいがんの知識を共有することによって、がんと診断された労働者の支援が可能になる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262890" y="2103120"/>
            <a:ext cx="8618220" cy="104013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2800" dirty="0">
                <a:solidFill>
                  <a:prstClr val="black"/>
                </a:solidFill>
              </a:rPr>
              <a:t>特に、女性のがんは若い年代に罹患しやすいので注意</a:t>
            </a:r>
            <a:endParaRPr lang="en-US" altLang="ja-JP" sz="2800" dirty="0">
              <a:solidFill>
                <a:prstClr val="black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262890" y="4351020"/>
            <a:ext cx="8618220" cy="10287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2800" dirty="0">
                <a:solidFill>
                  <a:prstClr val="black"/>
                </a:solidFill>
              </a:rPr>
              <a:t>がんによる死亡は、がん検診受診によって減らすことができる</a:t>
            </a:r>
            <a:endParaRPr lang="en-US" altLang="ja-JP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774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844325" y="107429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がん罹患の統計</a:t>
            </a:r>
          </a:p>
        </p:txBody>
      </p:sp>
      <p:cxnSp>
        <p:nvCxnSpPr>
          <p:cNvPr id="9" name="直線コネクタ 8"/>
          <p:cNvCxnSpPr/>
          <p:nvPr/>
        </p:nvCxnSpPr>
        <p:spPr>
          <a:xfrm>
            <a:off x="0" y="742950"/>
            <a:ext cx="9144000" cy="2286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0" y="80839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</a:rPr>
              <a:t>労働者</a:t>
            </a:r>
            <a:r>
              <a:rPr kumimoji="1" lang="ja-JP" altLang="en-US" b="1" dirty="0"/>
              <a:t>のがん患者数：</a:t>
            </a:r>
            <a:r>
              <a:rPr kumimoji="1" lang="en-US" altLang="ja-JP" b="1" dirty="0">
                <a:solidFill>
                  <a:srgbClr val="FF0000"/>
                </a:solidFill>
              </a:rPr>
              <a:t>32</a:t>
            </a:r>
            <a:r>
              <a:rPr kumimoji="1" lang="ja-JP" altLang="en-US" b="1" dirty="0">
                <a:solidFill>
                  <a:srgbClr val="FF0000"/>
                </a:solidFill>
              </a:rPr>
              <a:t>万人</a:t>
            </a:r>
            <a:endParaRPr lang="en-US" altLang="ja-JP" b="1" dirty="0">
              <a:solidFill>
                <a:srgbClr val="FF0000"/>
              </a:solidFill>
            </a:endParaRPr>
          </a:p>
          <a:p>
            <a:pPr algn="ctr"/>
            <a:r>
              <a:rPr lang="ja-JP" altLang="en-US" b="1" dirty="0"/>
              <a:t>がん罹患の</a:t>
            </a:r>
            <a:r>
              <a:rPr lang="ja-JP" altLang="en-US" b="1" dirty="0">
                <a:solidFill>
                  <a:srgbClr val="FF0000"/>
                </a:solidFill>
              </a:rPr>
              <a:t>約</a:t>
            </a:r>
            <a:r>
              <a:rPr lang="en-US" altLang="ja-JP" b="1" dirty="0">
                <a:solidFill>
                  <a:srgbClr val="FF0000"/>
                </a:solidFill>
              </a:rPr>
              <a:t>1/3</a:t>
            </a:r>
            <a:r>
              <a:rPr lang="ja-JP" altLang="en-US" b="1" dirty="0"/>
              <a:t>は、労働者！！</a:t>
            </a:r>
            <a:r>
              <a:rPr lang="ja-JP" altLang="en-US" b="1" dirty="0">
                <a:solidFill>
                  <a:srgbClr val="FF0000"/>
                </a:solidFill>
              </a:rPr>
              <a:t>労働者の中でがんの罹患は増加傾向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1172782" y="1676399"/>
            <a:ext cx="919254" cy="387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04" y="29810"/>
            <a:ext cx="1805940" cy="671978"/>
          </a:xfrm>
          <a:prstGeom prst="rect">
            <a:avLst/>
          </a:prstGeom>
        </p:spPr>
      </p:pic>
      <p:pic>
        <p:nvPicPr>
          <p:cNvPr id="8" name="図 7" descr="★最新版★がん対策全般190409.pptx - PowerPoin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6" t="17482" r="15138" b="9680"/>
          <a:stretch/>
        </p:blipFill>
        <p:spPr>
          <a:xfrm>
            <a:off x="856211" y="1601584"/>
            <a:ext cx="7132320" cy="494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76742" y="87630"/>
            <a:ext cx="6144895" cy="792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dirty="0">
                <a:latin typeface="+mn-lt"/>
                <a:ea typeface="+mn-ea"/>
              </a:rPr>
              <a:t>各年齢までの生涯罹患リスク（％）</a:t>
            </a:r>
          </a:p>
        </p:txBody>
      </p:sp>
      <p:sp>
        <p:nvSpPr>
          <p:cNvPr id="18" name="角丸四角形 17"/>
          <p:cNvSpPr/>
          <p:nvPr/>
        </p:nvSpPr>
        <p:spPr>
          <a:xfrm>
            <a:off x="1143000" y="838200"/>
            <a:ext cx="6949440" cy="5105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19271" y="829583"/>
            <a:ext cx="6989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何歳までにどのぐらいの人ががんに罹るか？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481990"/>
              </p:ext>
            </p:extLst>
          </p:nvPr>
        </p:nvGraphicFramePr>
        <p:xfrm>
          <a:off x="224541" y="1576646"/>
          <a:ext cx="8229600" cy="4697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58775" y="1485900"/>
            <a:ext cx="812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000" b="1" dirty="0">
                <a:solidFill>
                  <a:srgbClr val="FFFFFF"/>
                </a:solidFill>
                <a:latin typeface="ＭＳ Ｐゴシック" panose="020B0600070205080204" pitchFamily="50" charset="-128"/>
              </a:rPr>
              <a:t>（％）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60160" y="1398950"/>
            <a:ext cx="7248525" cy="3631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"/>
              </a:spcBef>
            </a:pPr>
            <a:endParaRPr lang="ja-JP" altLang="en-US" sz="2200" dirty="0">
              <a:latin typeface="ＭＳ Ｐゴシック" panose="020B0600070205080204" pitchFamily="50" charset="-128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033378" y="6372953"/>
            <a:ext cx="8839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1400" dirty="0"/>
              <a:t>年齢階級別罹患リスク（</a:t>
            </a:r>
            <a:r>
              <a:rPr lang="en-US" altLang="ja-JP" sz="1400" dirty="0"/>
              <a:t>2014</a:t>
            </a:r>
            <a:r>
              <a:rPr lang="ja-JP" altLang="en-US" sz="1400" dirty="0"/>
              <a:t>年罹患・死亡データに基づく）</a:t>
            </a:r>
            <a:endParaRPr lang="ja-JP" altLang="en-US" sz="1400" kern="0" dirty="0">
              <a:latin typeface="ＭＳ Ｐゴシック" panose="020B0600070205080204" pitchFamily="50" charset="-128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786490" y="1057489"/>
            <a:ext cx="2429019" cy="510778"/>
          </a:xfrm>
          <a:prstGeom prst="wedgeRoundRectCallout">
            <a:avLst>
              <a:gd name="adj1" fmla="val 1947"/>
              <a:gd name="adj2" fmla="val 105017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 b="1" dirty="0">
                <a:solidFill>
                  <a:srgbClr val="000000"/>
                </a:solidFill>
              </a:rPr>
              <a:t>生涯：２人に１人</a:t>
            </a:r>
          </a:p>
        </p:txBody>
      </p:sp>
      <p:cxnSp>
        <p:nvCxnSpPr>
          <p:cNvPr id="11" name="直線コネクタ 10"/>
          <p:cNvCxnSpPr/>
          <p:nvPr/>
        </p:nvCxnSpPr>
        <p:spPr>
          <a:xfrm>
            <a:off x="4657893" y="3315957"/>
            <a:ext cx="26377" cy="24003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右矢印 11"/>
          <p:cNvSpPr/>
          <p:nvPr/>
        </p:nvSpPr>
        <p:spPr>
          <a:xfrm rot="10800000">
            <a:off x="3981513" y="3395581"/>
            <a:ext cx="641839" cy="32531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3535684" y="4515805"/>
            <a:ext cx="1024302" cy="58029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798796" y="3869848"/>
            <a:ext cx="1024302" cy="58029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381208" y="2423306"/>
            <a:ext cx="2406428" cy="70788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4000" dirty="0"/>
              <a:t>65</a:t>
            </a:r>
            <a:r>
              <a:rPr kumimoji="1" lang="ja-JP" altLang="en-US" sz="4000" dirty="0"/>
              <a:t>歳</a:t>
            </a:r>
            <a:r>
              <a:rPr lang="en-US" altLang="ja-JP" sz="4000" dirty="0"/>
              <a:t>-15</a:t>
            </a:r>
            <a:r>
              <a:rPr lang="ja-JP" altLang="en-US" sz="4000" dirty="0"/>
              <a:t>％</a:t>
            </a:r>
            <a:endParaRPr kumimoji="1" lang="ja-JP" altLang="en-US" sz="4000" dirty="0"/>
          </a:p>
        </p:txBody>
      </p:sp>
      <p:cxnSp>
        <p:nvCxnSpPr>
          <p:cNvPr id="17" name="直線コネクタ 16"/>
          <p:cNvCxnSpPr/>
          <p:nvPr/>
        </p:nvCxnSpPr>
        <p:spPr>
          <a:xfrm>
            <a:off x="0" y="742950"/>
            <a:ext cx="9144000" cy="2286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37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83" y="1162374"/>
            <a:ext cx="7449527" cy="4916984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3598271" y="2962843"/>
            <a:ext cx="26377" cy="24003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右矢印 3"/>
          <p:cNvSpPr/>
          <p:nvPr/>
        </p:nvSpPr>
        <p:spPr>
          <a:xfrm rot="10800000">
            <a:off x="2904045" y="3348763"/>
            <a:ext cx="641839" cy="32531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7188463" y="2962843"/>
            <a:ext cx="26377" cy="24003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右矢印 5"/>
          <p:cNvSpPr/>
          <p:nvPr/>
        </p:nvSpPr>
        <p:spPr>
          <a:xfrm rot="10800000">
            <a:off x="6494237" y="3348763"/>
            <a:ext cx="641839" cy="32531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43376" y="15372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/>
              <a:t>糖尿病の有病率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929221" y="2559288"/>
            <a:ext cx="136447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65</a:t>
            </a:r>
            <a:r>
              <a:rPr kumimoji="1" lang="ja-JP" altLang="en-US" dirty="0"/>
              <a:t>歳－</a:t>
            </a:r>
            <a:r>
              <a:rPr kumimoji="1" lang="en-US" altLang="ja-JP" dirty="0"/>
              <a:t>15</a:t>
            </a:r>
            <a:r>
              <a:rPr kumimoji="1" lang="ja-JP" altLang="en-US" dirty="0"/>
              <a:t>％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1511127" y="1084658"/>
            <a:ext cx="2879932" cy="5298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32918" y="2559288"/>
            <a:ext cx="136447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65</a:t>
            </a:r>
            <a:r>
              <a:rPr kumimoji="1" lang="ja-JP" altLang="en-US" dirty="0"/>
              <a:t>歳－</a:t>
            </a:r>
            <a:r>
              <a:rPr kumimoji="1" lang="en-US" altLang="ja-JP" dirty="0"/>
              <a:t>10</a:t>
            </a:r>
            <a:r>
              <a:rPr kumimoji="1" lang="ja-JP" altLang="en-US" dirty="0"/>
              <a:t>％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66924" y="6182595"/>
            <a:ext cx="7810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糖尿病の有病率と、がんの累積罹患率はほとんど同じ！！</a:t>
            </a:r>
          </a:p>
        </p:txBody>
      </p:sp>
      <p:cxnSp>
        <p:nvCxnSpPr>
          <p:cNvPr id="14" name="直線コネクタ 13"/>
          <p:cNvCxnSpPr/>
          <p:nvPr/>
        </p:nvCxnSpPr>
        <p:spPr>
          <a:xfrm>
            <a:off x="0" y="742950"/>
            <a:ext cx="9144000" cy="2286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42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4"/>
          <p:cNvSpPr txBox="1">
            <a:spLocks noGrp="1"/>
          </p:cNvSpPr>
          <p:nvPr/>
        </p:nvSpPr>
        <p:spPr bwMode="auto">
          <a:xfrm>
            <a:off x="9545638" y="6500813"/>
            <a:ext cx="360362" cy="360362"/>
          </a:xfrm>
          <a:prstGeom prst="rect">
            <a:avLst/>
          </a:prstGeom>
          <a:solidFill>
            <a:srgbClr val="AEAE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55D11086-6799-49E2-A2BE-A061054DD57A}" type="slidenum">
              <a:rPr lang="en-US" altLang="ja-JP" sz="900">
                <a:solidFill>
                  <a:schemeClr val="bg1"/>
                </a:solidFill>
                <a:latin typeface="Verdana" panose="020B060403050404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ja-JP" sz="90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" t="9211" r="1495"/>
          <a:stretch/>
        </p:blipFill>
        <p:spPr bwMode="auto">
          <a:xfrm>
            <a:off x="193964" y="1391716"/>
            <a:ext cx="8950036" cy="546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686719" y="194945"/>
            <a:ext cx="6600031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300" b="1" dirty="0">
                <a:solidFill>
                  <a:srgbClr val="2A2A2A"/>
                </a:solidFill>
                <a:ea typeface="ＭＳ Ｐゴシック" panose="020B0600070205080204" pitchFamily="50" charset="-128"/>
              </a:rPr>
              <a:t>女性がんの年齢階級別がん罹患率推移</a:t>
            </a:r>
            <a:r>
              <a:rPr lang="ja-JP" altLang="en-US" sz="2000" b="1" dirty="0">
                <a:solidFill>
                  <a:srgbClr val="2A2A2A"/>
                </a:solidFill>
                <a:ea typeface="ＭＳ Ｐゴシック" panose="020B0600070205080204" pitchFamily="50" charset="-128"/>
              </a:rPr>
              <a:t>（</a:t>
            </a:r>
            <a:r>
              <a:rPr lang="en-US" altLang="ja-JP" sz="2000" b="1" dirty="0">
                <a:solidFill>
                  <a:srgbClr val="2A2A2A"/>
                </a:solidFill>
                <a:ea typeface="ＭＳ Ｐゴシック" panose="020B0600070205080204" pitchFamily="50" charset="-128"/>
              </a:rPr>
              <a:t>1981</a:t>
            </a:r>
            <a:r>
              <a:rPr lang="ja-JP" altLang="en-US" sz="2000" b="1" dirty="0">
                <a:solidFill>
                  <a:srgbClr val="2A2A2A"/>
                </a:solidFill>
                <a:ea typeface="ＭＳ Ｐゴシック" panose="020B0600070205080204" pitchFamily="50" charset="-128"/>
              </a:rPr>
              <a:t>年、</a:t>
            </a:r>
            <a:r>
              <a:rPr lang="en-US" altLang="ja-JP" sz="2000" b="1" dirty="0">
                <a:solidFill>
                  <a:srgbClr val="2A2A2A"/>
                </a:solidFill>
                <a:ea typeface="ＭＳ Ｐゴシック" panose="020B0600070205080204" pitchFamily="50" charset="-128"/>
              </a:rPr>
              <a:t>2011</a:t>
            </a:r>
            <a:r>
              <a:rPr lang="ja-JP" altLang="en-US" sz="2000" b="1" dirty="0">
                <a:solidFill>
                  <a:srgbClr val="2A2A2A"/>
                </a:solidFill>
                <a:ea typeface="ＭＳ Ｐゴシック" panose="020B0600070205080204" pitchFamily="50" charset="-128"/>
              </a:rPr>
              <a:t>年）</a:t>
            </a:r>
            <a:endParaRPr lang="ja-JP" altLang="en-US" sz="1800" dirty="0">
              <a:solidFill>
                <a:srgbClr val="FF0000"/>
              </a:solidFill>
              <a:ea typeface="ＭＳ Ｐゴシック" panose="020B0600070205080204" pitchFamily="50" charset="-128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0" y="742950"/>
            <a:ext cx="9144000" cy="2286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C088F82-FF2F-4466-9110-3171FBD4BD9D}"/>
              </a:ext>
            </a:extLst>
          </p:cNvPr>
          <p:cNvSpPr txBox="1"/>
          <p:nvPr/>
        </p:nvSpPr>
        <p:spPr bwMode="auto">
          <a:xfrm>
            <a:off x="2529840" y="856615"/>
            <a:ext cx="4565673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rtlCol="0">
            <a:spAutoFit/>
          </a:bodyPr>
          <a:lstStyle/>
          <a:p>
            <a:pPr eaLnBrk="1" hangingPunct="1"/>
            <a:r>
              <a:rPr kumimoji="1" lang="ja-JP" altLang="en-US" sz="2400" b="1" dirty="0">
                <a:solidFill>
                  <a:srgbClr val="000000"/>
                </a:solidFill>
              </a:rPr>
              <a:t>働く女性のがんが増えている！！</a:t>
            </a:r>
          </a:p>
        </p:txBody>
      </p:sp>
    </p:spTree>
    <p:extLst>
      <p:ext uri="{BB962C8B-B14F-4D97-AF65-F5344CB8AC3E}">
        <p14:creationId xmlns:p14="http://schemas.microsoft.com/office/powerpoint/2010/main" val="3387661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50"/>
                    </a14:imgEffect>
                    <a14:imgEffect>
                      <a14:saturation sat="2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" t="5244"/>
          <a:stretch/>
        </p:blipFill>
        <p:spPr bwMode="auto">
          <a:xfrm>
            <a:off x="1330036" y="867900"/>
            <a:ext cx="5760720" cy="599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コネクタ 5"/>
          <p:cNvCxnSpPr/>
          <p:nvPr/>
        </p:nvCxnSpPr>
        <p:spPr>
          <a:xfrm>
            <a:off x="0" y="742950"/>
            <a:ext cx="9144000" cy="2286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2087986" y="160020"/>
            <a:ext cx="4968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/>
              <a:t>日本人におけるがんの原因</a:t>
            </a:r>
            <a:endParaRPr lang="en-US" altLang="ja-JP" sz="3200" dirty="0"/>
          </a:p>
        </p:txBody>
      </p:sp>
      <p:sp>
        <p:nvSpPr>
          <p:cNvPr id="3" name="テキスト ボックス 2"/>
          <p:cNvSpPr txBox="1"/>
          <p:nvPr/>
        </p:nvSpPr>
        <p:spPr bwMode="auto">
          <a:xfrm>
            <a:off x="6913419" y="6142835"/>
            <a:ext cx="2230582" cy="5078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rtlCol="0">
            <a:spAutoFit/>
          </a:bodyPr>
          <a:lstStyle/>
          <a:p>
            <a:pPr eaLnBrk="1" hangingPunct="1"/>
            <a:r>
              <a:rPr kumimoji="1" lang="ja-JP" altLang="en-US" sz="900" dirty="0">
                <a:solidFill>
                  <a:srgbClr val="000000"/>
                </a:solidFill>
              </a:rPr>
              <a:t>国立がん研究センターがん情報サービス　がんを知る</a:t>
            </a:r>
            <a:r>
              <a:rPr kumimoji="1" lang="en-US" altLang="ja-JP" sz="900" dirty="0">
                <a:solidFill>
                  <a:srgbClr val="000000"/>
                </a:solidFill>
              </a:rPr>
              <a:t>301</a:t>
            </a:r>
            <a:r>
              <a:rPr kumimoji="1" lang="ja-JP" altLang="en-US" sz="900" dirty="0">
                <a:solidFill>
                  <a:srgbClr val="000000"/>
                </a:solidFill>
              </a:rPr>
              <a:t>　「科学的根拠に基づくがん予防」</a:t>
            </a:r>
          </a:p>
        </p:txBody>
      </p:sp>
    </p:spTree>
    <p:extLst>
      <p:ext uri="{BB962C8B-B14F-4D97-AF65-F5344CB8AC3E}">
        <p14:creationId xmlns:p14="http://schemas.microsoft.com/office/powerpoint/2010/main" val="1812602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1417320" y="906780"/>
            <a:ext cx="6263640" cy="8572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47700" y="1060619"/>
            <a:ext cx="7848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ja-JP" altLang="en-US" dirty="0"/>
              <a:t>がんのリスク＝生活習慣＋感染症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92179" y="1923561"/>
            <a:ext cx="8359641" cy="954107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</a:rPr>
              <a:t>生活習慣の改善と感染症をコントロールすることが</a:t>
            </a:r>
            <a:endParaRPr lang="en-US" altLang="ja-JP" sz="28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</a:rPr>
              <a:t>がん予防につながる！！</a:t>
            </a:r>
          </a:p>
        </p:txBody>
      </p:sp>
      <p:cxnSp>
        <p:nvCxnSpPr>
          <p:cNvPr id="7" name="直線コネクタ 6"/>
          <p:cNvCxnSpPr/>
          <p:nvPr/>
        </p:nvCxnSpPr>
        <p:spPr>
          <a:xfrm>
            <a:off x="0" y="742950"/>
            <a:ext cx="9144000" cy="2286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3368786" y="146804"/>
            <a:ext cx="2406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3200" dirty="0"/>
              <a:t>がんのリスク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12" y="2885944"/>
            <a:ext cx="4567196" cy="397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 bwMode="auto">
          <a:xfrm>
            <a:off x="6913419" y="6142835"/>
            <a:ext cx="2230582" cy="5078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rtlCol="0">
            <a:spAutoFit/>
          </a:bodyPr>
          <a:lstStyle/>
          <a:p>
            <a:pPr eaLnBrk="1" hangingPunct="1"/>
            <a:r>
              <a:rPr kumimoji="1" lang="ja-JP" altLang="en-US" sz="900" dirty="0">
                <a:solidFill>
                  <a:srgbClr val="000000"/>
                </a:solidFill>
              </a:rPr>
              <a:t>国立がん研究センターがん情報サービス　がんを知る</a:t>
            </a:r>
            <a:r>
              <a:rPr kumimoji="1" lang="en-US" altLang="ja-JP" sz="900" dirty="0">
                <a:solidFill>
                  <a:srgbClr val="000000"/>
                </a:solidFill>
              </a:rPr>
              <a:t>301</a:t>
            </a:r>
            <a:r>
              <a:rPr kumimoji="1" lang="ja-JP" altLang="en-US" sz="900" dirty="0">
                <a:solidFill>
                  <a:srgbClr val="000000"/>
                </a:solidFill>
              </a:rPr>
              <a:t>　「科学的根拠に基づくがん予防」</a:t>
            </a:r>
          </a:p>
        </p:txBody>
      </p:sp>
    </p:spTree>
    <p:extLst>
      <p:ext uri="{BB962C8B-B14F-4D97-AF65-F5344CB8AC3E}">
        <p14:creationId xmlns:p14="http://schemas.microsoft.com/office/powerpoint/2010/main" val="2196406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/>
        </p:nvCxnSpPr>
        <p:spPr>
          <a:xfrm>
            <a:off x="0" y="742950"/>
            <a:ext cx="9144000" cy="2286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正方形/長方形 4"/>
          <p:cNvSpPr/>
          <p:nvPr/>
        </p:nvSpPr>
        <p:spPr>
          <a:xfrm>
            <a:off x="2045507" y="102870"/>
            <a:ext cx="50529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ja-JP" sz="3200" dirty="0"/>
              <a:t>日本人のためのがん予防法</a:t>
            </a:r>
            <a:endParaRPr lang="ja-JP" alt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1" y="909317"/>
            <a:ext cx="8518519" cy="572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 bwMode="auto">
          <a:xfrm>
            <a:off x="3740728" y="6518898"/>
            <a:ext cx="5403274" cy="25391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rtlCol="0">
            <a:spAutoFit/>
          </a:bodyPr>
          <a:lstStyle/>
          <a:p>
            <a:pPr eaLnBrk="1" hangingPunct="1"/>
            <a:r>
              <a:rPr kumimoji="1" lang="ja-JP" altLang="en-US" sz="1050" dirty="0">
                <a:solidFill>
                  <a:srgbClr val="000000"/>
                </a:solidFill>
              </a:rPr>
              <a:t>国立がん研究センターがん情報サービス　がんを知る</a:t>
            </a:r>
            <a:r>
              <a:rPr kumimoji="1" lang="en-US" altLang="ja-JP" sz="1050" dirty="0">
                <a:solidFill>
                  <a:srgbClr val="000000"/>
                </a:solidFill>
              </a:rPr>
              <a:t>301</a:t>
            </a:r>
            <a:r>
              <a:rPr kumimoji="1" lang="ja-JP" altLang="en-US" sz="1050" dirty="0">
                <a:solidFill>
                  <a:srgbClr val="000000"/>
                </a:solidFill>
              </a:rPr>
              <a:t>　「科学的根拠に基づくがん予防」</a:t>
            </a:r>
          </a:p>
        </p:txBody>
      </p:sp>
    </p:spTree>
    <p:extLst>
      <p:ext uri="{BB962C8B-B14F-4D97-AF65-F5344CB8AC3E}">
        <p14:creationId xmlns:p14="http://schemas.microsoft.com/office/powerpoint/2010/main" val="1018856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508213"/>
              </p:ext>
            </p:extLst>
          </p:nvPr>
        </p:nvGraphicFramePr>
        <p:xfrm>
          <a:off x="628650" y="1838036"/>
          <a:ext cx="7886700" cy="3816105"/>
        </p:xfrm>
        <a:graphic>
          <a:graphicData uri="http://schemas.openxmlformats.org/drawingml/2006/table">
            <a:tbl>
              <a:tblPr/>
              <a:tblGrid>
                <a:gridCol w="1939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7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6018">
                <a:tc>
                  <a:txBody>
                    <a:bodyPr/>
                    <a:lstStyle/>
                    <a:p>
                      <a:pPr algn="ctr"/>
                      <a:r>
                        <a:rPr lang="ja-JP" altLang="en-US" dirty="0"/>
                        <a:t>喫煙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/>
                        <a:t>たばこは吸わない。他人のたばこの煙をできるだけ避ける。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790">
                <a:tc>
                  <a:txBody>
                    <a:bodyPr/>
                    <a:lstStyle/>
                    <a:p>
                      <a:pPr algn="ctr"/>
                      <a:r>
                        <a:rPr lang="ja-JP" altLang="en-US" dirty="0"/>
                        <a:t>飲酒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/>
                        <a:t>飲むなら、節度のある飲酒をする。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3699">
                <a:tc>
                  <a:txBody>
                    <a:bodyPr/>
                    <a:lstStyle/>
                    <a:p>
                      <a:pPr algn="ctr"/>
                      <a:r>
                        <a:rPr lang="ja-JP" altLang="en-US" dirty="0"/>
                        <a:t>食事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/>
                        <a:t>食事は偏らずバランスよくとる。</a:t>
                      </a:r>
                      <a:br>
                        <a:rPr lang="ja-JP" altLang="en-US" dirty="0"/>
                      </a:br>
                      <a:r>
                        <a:rPr lang="ja-JP" altLang="en-US" dirty="0"/>
                        <a:t>＊ 塩蔵食品、食塩の摂取は最小限にする。</a:t>
                      </a:r>
                      <a:br>
                        <a:rPr lang="ja-JP" altLang="en-US" dirty="0"/>
                      </a:br>
                      <a:r>
                        <a:rPr lang="ja-JP" altLang="en-US" dirty="0"/>
                        <a:t>＊ 野菜や果物不足にならない。</a:t>
                      </a:r>
                      <a:br>
                        <a:rPr lang="ja-JP" altLang="en-US" dirty="0"/>
                      </a:br>
                      <a:r>
                        <a:rPr lang="ja-JP" altLang="en-US" dirty="0"/>
                        <a:t>＊ 飲食物を熱い状態でとらない。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790">
                <a:tc>
                  <a:txBody>
                    <a:bodyPr/>
                    <a:lstStyle/>
                    <a:p>
                      <a:pPr algn="ctr"/>
                      <a:r>
                        <a:rPr lang="ja-JP" altLang="en-US"/>
                        <a:t>身体活動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/>
                        <a:t>日常生活を活動的に。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790">
                <a:tc>
                  <a:txBody>
                    <a:bodyPr/>
                    <a:lstStyle/>
                    <a:p>
                      <a:pPr algn="ctr"/>
                      <a:r>
                        <a:rPr lang="ja-JP" altLang="en-US"/>
                        <a:t>体形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/>
                        <a:t>適正な範囲に。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6018">
                <a:tc>
                  <a:txBody>
                    <a:bodyPr/>
                    <a:lstStyle/>
                    <a:p>
                      <a:pPr algn="ctr"/>
                      <a:r>
                        <a:rPr lang="ja-JP" altLang="en-US" dirty="0"/>
                        <a:t>感染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>
                          <a:solidFill>
                            <a:srgbClr val="FF0000"/>
                          </a:solidFill>
                        </a:rPr>
                        <a:t>肝炎ウイルス感染検査</a:t>
                      </a:r>
                      <a:r>
                        <a:rPr lang="ja-JP" altLang="en-US" dirty="0"/>
                        <a:t>と適切な措置を。</a:t>
                      </a:r>
                      <a:br>
                        <a:rPr lang="ja-JP" altLang="en-US" dirty="0"/>
                      </a:br>
                      <a:r>
                        <a:rPr lang="ja-JP" altLang="en-US" dirty="0"/>
                        <a:t>機会があれば</a:t>
                      </a:r>
                      <a:r>
                        <a:rPr lang="ja-JP" altLang="en-US" dirty="0">
                          <a:solidFill>
                            <a:srgbClr val="FF0000"/>
                          </a:solidFill>
                        </a:rPr>
                        <a:t>ピロリ菌検査</a:t>
                      </a:r>
                      <a:r>
                        <a:rPr lang="ja-JP" altLang="en-US" dirty="0"/>
                        <a:t>を。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04482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現状において日本人に推奨できる科学的根拠に基づくがん予防法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59237" y="5772788"/>
            <a:ext cx="2367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国立がん研究センター</a:t>
            </a:r>
          </a:p>
        </p:txBody>
      </p:sp>
      <p:cxnSp>
        <p:nvCxnSpPr>
          <p:cNvPr id="6" name="直線コネクタ 5"/>
          <p:cNvCxnSpPr/>
          <p:nvPr/>
        </p:nvCxnSpPr>
        <p:spPr>
          <a:xfrm>
            <a:off x="0" y="742950"/>
            <a:ext cx="9144000" cy="2286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>
            <a:off x="2045507" y="102870"/>
            <a:ext cx="50529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ja-JP" sz="3200" dirty="0"/>
              <a:t>日本人のためのがん予防法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155117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solidFill>
          <a:srgbClr val="FFFF00"/>
        </a:solidFill>
        <a:ln>
          <a:noFill/>
        </a:ln>
        <a:extLst/>
      </a:spPr>
      <a:bodyPr wrap="square">
        <a:spAutoFit/>
      </a:bodyPr>
      <a:lstStyle>
        <a:defPPr eaLnBrk="1" hangingPunct="1">
          <a:defRPr sz="2400" b="1" dirty="0">
            <a:solidFill>
              <a:srgbClr val="0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685</Words>
  <Application>Microsoft Office PowerPoint</Application>
  <PresentationFormat>画面に合わせる (4:3)</PresentationFormat>
  <Paragraphs>103</Paragraphs>
  <Slides>17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4" baseType="lpstr">
      <vt:lpstr>ＭＳ Ｐゴシック</vt:lpstr>
      <vt:lpstr>游ゴシック</vt:lpstr>
      <vt:lpstr>Arial</vt:lpstr>
      <vt:lpstr>Calibri</vt:lpstr>
      <vt:lpstr>Calibri Light</vt:lpstr>
      <vt:lpstr>Verdana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安藤 徳恵(andou-norie)</dc:creator>
  <cp:lastModifiedBy>安藤 徳恵(andou-norie)</cp:lastModifiedBy>
  <cp:revision>1</cp:revision>
  <dcterms:modified xsi:type="dcterms:W3CDTF">2019-04-23T08:03:19Z</dcterms:modified>
</cp:coreProperties>
</file>