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5" r:id="rId3"/>
    <p:sldId id="281" r:id="rId4"/>
    <p:sldId id="282" r:id="rId5"/>
    <p:sldId id="286" r:id="rId6"/>
    <p:sldId id="275" r:id="rId7"/>
    <p:sldId id="278" r:id="rId8"/>
    <p:sldId id="276" r:id="rId9"/>
    <p:sldId id="277" r:id="rId10"/>
    <p:sldId id="287" r:id="rId11"/>
    <p:sldId id="279" r:id="rId12"/>
    <p:sldId id="288" r:id="rId13"/>
    <p:sldId id="28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 autoAdjust="0"/>
  </p:normalViewPr>
  <p:slideViewPr>
    <p:cSldViewPr snapToGrid="0">
      <p:cViewPr varScale="1">
        <p:scale>
          <a:sx n="180" d="100"/>
          <a:sy n="180" d="100"/>
        </p:scale>
        <p:origin x="112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88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10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4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8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25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03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8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81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88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5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443E-4C69-4FCF-8C4D-B2FC19997464}" type="datetimeFigureOut">
              <a:rPr kumimoji="1" lang="ja-JP" altLang="en-US" smtClean="0"/>
              <a:t>2019/4/9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8AC89-A935-445E-8529-543A72FC2D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88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content/000497426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92358" y="3020883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がん対策討議用スライド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94672" y="198347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衛生委員会用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703070" cy="63370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0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A41E1F-1080-4970-84F1-27C7BA522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703070" cy="633701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ABB4E8A-8968-4DCA-ABDD-E47CC1B80753}"/>
              </a:ext>
            </a:extLst>
          </p:cNvPr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C7F2E5-48BD-4360-A194-FC7625A6497F}"/>
              </a:ext>
            </a:extLst>
          </p:cNvPr>
          <p:cNvSpPr txBox="1"/>
          <p:nvPr/>
        </p:nvSpPr>
        <p:spPr>
          <a:xfrm>
            <a:off x="2998381" y="111642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がん検診情報はどう扱う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0E6F192-0F38-462F-AC3E-F7E0252C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95" y="1398124"/>
            <a:ext cx="8351874" cy="48984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C1AE28-F98D-49A3-A68A-6139E9419CA7}"/>
              </a:ext>
            </a:extLst>
          </p:cNvPr>
          <p:cNvSpPr txBox="1"/>
          <p:nvPr/>
        </p:nvSpPr>
        <p:spPr>
          <a:xfrm>
            <a:off x="2243470" y="903767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うちの会社はどれに当てはまる？</a:t>
            </a:r>
          </a:p>
        </p:txBody>
      </p:sp>
    </p:spTree>
    <p:extLst>
      <p:ext uri="{BB962C8B-B14F-4D97-AF65-F5344CB8AC3E}">
        <p14:creationId xmlns:p14="http://schemas.microsoft.com/office/powerpoint/2010/main" val="127511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48042" y="1245271"/>
            <a:ext cx="584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がんと診断された社員に対して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800" y="2521059"/>
            <a:ext cx="858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１．会社への報告はどうする？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２．報告を受けた場合どのように対応すればよい？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３．短時間勤務などの制度は会社にある？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４．どのような制度を作ったら支援になる？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" name="下矢印 3"/>
          <p:cNvSpPr/>
          <p:nvPr/>
        </p:nvSpPr>
        <p:spPr>
          <a:xfrm rot="10800000">
            <a:off x="4187439" y="4536855"/>
            <a:ext cx="769121" cy="529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24582" y="5305246"/>
            <a:ext cx="6894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ja-JP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がんと診断されても、</a:t>
            </a:r>
            <a:endParaRPr lang="en-US" altLang="ja-JP" sz="32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pPr algn="ctr"/>
            <a:r>
              <a:rPr lang="ja-JP" altLang="ja-JP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働き続けられる会社</a:t>
            </a:r>
            <a:r>
              <a:rPr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になるように！</a:t>
            </a:r>
            <a:endParaRPr lang="en-US" altLang="ja-JP" sz="32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703070" cy="63370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632792" y="139923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討議項目</a:t>
            </a:r>
            <a:r>
              <a:rPr lang="en-US" altLang="ja-JP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4</a:t>
            </a:r>
            <a:endParaRPr kumimoji="1" lang="ja-JP" altLang="en-US" sz="32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EB4B6B5-8D96-4EBF-BC22-8F656F75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36" y="1277332"/>
            <a:ext cx="2591378" cy="365642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35263C-5BC1-4B55-8DA4-8B386F09B630}"/>
              </a:ext>
            </a:extLst>
          </p:cNvPr>
          <p:cNvSpPr/>
          <p:nvPr/>
        </p:nvSpPr>
        <p:spPr>
          <a:xfrm>
            <a:off x="5183032" y="5065988"/>
            <a:ext cx="2448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200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https://www.mhlw.go.jp/content/000497426.pdf</a:t>
            </a:r>
            <a:endParaRPr lang="ja-JP" altLang="ja-JP" sz="1400" b="1" dirty="0">
              <a:latin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81A3D3-EBB7-44D0-A540-C86FC9E5661B}"/>
              </a:ext>
            </a:extLst>
          </p:cNvPr>
          <p:cNvSpPr txBox="1"/>
          <p:nvPr/>
        </p:nvSpPr>
        <p:spPr bwMode="auto">
          <a:xfrm>
            <a:off x="5129870" y="5578971"/>
            <a:ext cx="259803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eaLnBrk="1" hangingPunct="1"/>
            <a:r>
              <a:rPr kumimoji="1" lang="ja-JP" altLang="en-US" sz="1600" b="1" dirty="0">
                <a:solidFill>
                  <a:srgbClr val="000000"/>
                </a:solidFill>
              </a:rPr>
              <a:t>がん検診情報を社内で取り扱う場合の取り決め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B5D6F5-67AB-4FAE-8649-F9F629299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703070" cy="6337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F48D9F-793E-4ADC-8487-E747C5CDF40C}"/>
              </a:ext>
            </a:extLst>
          </p:cNvPr>
          <p:cNvSpPr txBox="1"/>
          <p:nvPr/>
        </p:nvSpPr>
        <p:spPr>
          <a:xfrm>
            <a:off x="3935820" y="7612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参考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D882F4F-CEC6-416F-B117-CFF112DB2071}"/>
              </a:ext>
            </a:extLst>
          </p:cNvPr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97DD6966-A5E2-4596-88AE-870CCC1E7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51" y="1330494"/>
            <a:ext cx="3167375" cy="39663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D02169-0288-4582-B851-5EE480B52CEE}"/>
              </a:ext>
            </a:extLst>
          </p:cNvPr>
          <p:cNvSpPr txBox="1"/>
          <p:nvPr/>
        </p:nvSpPr>
        <p:spPr bwMode="auto">
          <a:xfrm>
            <a:off x="1064201" y="5390279"/>
            <a:ext cx="291816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000000"/>
                </a:solidFill>
              </a:rPr>
              <a:t>https://www.mhlw.go.jp/file/05-Shingikai-10901000-Kenkoukyoku-Soumuka/0000204422.pdf</a:t>
            </a:r>
            <a:endParaRPr kumimoji="1" lang="ja-JP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3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C64D86-A3CE-4D2F-B285-7CB8FCE3F25B}"/>
              </a:ext>
            </a:extLst>
          </p:cNvPr>
          <p:cNvSpPr txBox="1"/>
          <p:nvPr/>
        </p:nvSpPr>
        <p:spPr bwMode="auto">
          <a:xfrm>
            <a:off x="1618090" y="182880"/>
            <a:ext cx="678423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rtlCol="0">
            <a:spAutoFit/>
          </a:bodyPr>
          <a:lstStyle/>
          <a:p>
            <a:pPr eaLnBrk="1" hangingPunct="1"/>
            <a:r>
              <a:rPr kumimoji="1" lang="ja-JP" altLang="en-US" sz="3200" b="1" dirty="0">
                <a:solidFill>
                  <a:srgbClr val="000000"/>
                </a:solidFill>
              </a:rPr>
              <a:t>社内でがん検診情報を取り扱うために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401A5B-F492-4AC6-9468-B05147E8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66" y="767655"/>
            <a:ext cx="7047865" cy="5565304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7A04C53-F4A4-4ACC-8EEF-8A2B1B24C234}"/>
              </a:ext>
            </a:extLst>
          </p:cNvPr>
          <p:cNvSpPr/>
          <p:nvPr/>
        </p:nvSpPr>
        <p:spPr>
          <a:xfrm>
            <a:off x="1425151" y="5217613"/>
            <a:ext cx="6611410" cy="11277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EEE358-555E-4429-894F-78F18E56C4F4}"/>
              </a:ext>
            </a:extLst>
          </p:cNvPr>
          <p:cNvSpPr txBox="1"/>
          <p:nvPr/>
        </p:nvSpPr>
        <p:spPr bwMode="auto">
          <a:xfrm>
            <a:off x="1038298" y="6398121"/>
            <a:ext cx="7513595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rgbClr val="000000"/>
                </a:solidFill>
              </a:rPr>
              <a:t>◎直接取り扱う必要がある。〇一般に取り扱う。△事業所の事情により取り扱うが事前に取り扱いには協議が必要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722803E1-59A5-43F9-96BE-FC7A9D174E5B}"/>
              </a:ext>
            </a:extLst>
          </p:cNvPr>
          <p:cNvSpPr/>
          <p:nvPr/>
        </p:nvSpPr>
        <p:spPr>
          <a:xfrm>
            <a:off x="1127760" y="5720080"/>
            <a:ext cx="182880" cy="162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80D3D6-DF86-4A38-B7CB-A223CE3CB4E8}"/>
              </a:ext>
            </a:extLst>
          </p:cNvPr>
          <p:cNvSpPr txBox="1"/>
          <p:nvPr/>
        </p:nvSpPr>
        <p:spPr bwMode="auto">
          <a:xfrm>
            <a:off x="221682" y="5145044"/>
            <a:ext cx="867341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eaLnBrk="1" hangingPunct="1"/>
            <a:r>
              <a:rPr kumimoji="1" lang="ja-JP" altLang="en-US" sz="2400" b="1" dirty="0">
                <a:solidFill>
                  <a:srgbClr val="000000"/>
                </a:solidFill>
              </a:rPr>
              <a:t>がん検診情報</a:t>
            </a:r>
          </a:p>
        </p:txBody>
      </p:sp>
    </p:spTree>
    <p:extLst>
      <p:ext uri="{BB962C8B-B14F-4D97-AF65-F5344CB8AC3E}">
        <p14:creationId xmlns:p14="http://schemas.microsoft.com/office/powerpoint/2010/main" val="299331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5450" y="1837391"/>
            <a:ext cx="829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HGS明朝B" panose="02020800000000000000" pitchFamily="18" charset="-128"/>
                <a:ea typeface="HGS明朝B" panose="02020800000000000000" pitchFamily="18" charset="-128"/>
              </a:rPr>
              <a:t>働く世代の</a:t>
            </a:r>
            <a:endParaRPr kumimoji="1" lang="en-US" altLang="ja-JP" sz="44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pPr algn="ctr"/>
            <a:r>
              <a:rPr kumimoji="1" lang="ja-JP" altLang="en-US" sz="4400" dirty="0">
                <a:latin typeface="HGS明朝B" panose="02020800000000000000" pitchFamily="18" charset="-128"/>
                <a:ea typeface="HGS明朝B" panose="02020800000000000000" pitchFamily="18" charset="-128"/>
              </a:rPr>
              <a:t>がん患者・経験者の増加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703070" cy="633701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pc070\AppData\Local\Microsoft\Windows\Temporary Internet Files\Content.IE5\AKCKAW5X\gi01a201402151100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38518" r="278" b="21852"/>
          <a:stretch/>
        </p:blipFill>
        <p:spPr bwMode="auto">
          <a:xfrm>
            <a:off x="1143000" y="4140200"/>
            <a:ext cx="6858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1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11406" r="28315" b="76782"/>
          <a:stretch/>
        </p:blipFill>
        <p:spPr bwMode="auto">
          <a:xfrm>
            <a:off x="205740" y="724698"/>
            <a:ext cx="8298180" cy="8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691640" cy="62944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23219" r="64421" b="17250"/>
          <a:stretch/>
        </p:blipFill>
        <p:spPr bwMode="auto">
          <a:xfrm>
            <a:off x="845820" y="1714500"/>
            <a:ext cx="3440430" cy="43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9" t="9020" r="1495" b="5138"/>
          <a:stretch/>
        </p:blipFill>
        <p:spPr bwMode="auto">
          <a:xfrm>
            <a:off x="4354830" y="1588770"/>
            <a:ext cx="4217670" cy="515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91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11405" r="28038" b="6407"/>
          <a:stretch/>
        </p:blipFill>
        <p:spPr bwMode="auto">
          <a:xfrm>
            <a:off x="495252" y="724698"/>
            <a:ext cx="8309611" cy="60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691640" cy="629448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681990" y="6406336"/>
            <a:ext cx="73063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出所：がん患者である従業員への就労支援等に関する企業実態調査（広島県・平成</a:t>
            </a:r>
            <a:r>
              <a:rPr kumimoji="1" lang="en-US" altLang="ja-JP" sz="1400" dirty="0"/>
              <a:t>25</a:t>
            </a:r>
            <a:r>
              <a:rPr kumimoji="1" lang="ja-JP" altLang="en-US" sz="1400" dirty="0"/>
              <a:t>年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4831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6849" y="2226788"/>
            <a:ext cx="8906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HGS明朝B" panose="02020800000000000000" pitchFamily="18" charset="-128"/>
                <a:ea typeface="HGS明朝B" panose="02020800000000000000" pitchFamily="18" charset="-128"/>
              </a:rPr>
              <a:t>がん患者・経験者は、</a:t>
            </a:r>
          </a:p>
          <a:p>
            <a:pPr algn="ctr"/>
            <a:r>
              <a:rPr kumimoji="1" lang="ja-JP" altLang="en-US" sz="4000" dirty="0">
                <a:latin typeface="HGS明朝B" panose="02020800000000000000" pitchFamily="18" charset="-128"/>
                <a:ea typeface="HGS明朝B" panose="02020800000000000000" pitchFamily="18" charset="-128"/>
              </a:rPr>
              <a:t>職場に増えてくる。</a:t>
            </a:r>
          </a:p>
          <a:p>
            <a:pPr algn="ctr"/>
            <a:r>
              <a:rPr lang="ja-JP" altLang="en-US" sz="4000" dirty="0">
                <a:latin typeface="HGS明朝B" panose="02020800000000000000" pitchFamily="18" charset="-128"/>
                <a:ea typeface="HGS明朝B" panose="02020800000000000000" pitchFamily="18" charset="-128"/>
              </a:rPr>
              <a:t>対応策は、今すぐ必要。</a:t>
            </a:r>
            <a:endParaRPr kumimoji="1" lang="ja-JP" altLang="en-US" sz="40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703070" cy="633701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c070\AppData\Local\Microsoft\Windows\Temporary Internet Files\Content.IE5\LSQ84ND7\sgi01a20131225100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r="25217"/>
          <a:stretch/>
        </p:blipFill>
        <p:spPr bwMode="auto">
          <a:xfrm>
            <a:off x="8296275" y="5193184"/>
            <a:ext cx="847725" cy="16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070\AppData\Local\Microsoft\Windows\Temporary Internet Files\Content.IE5\RDCT7ZNW\gi01a20140531120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08" y="5101667"/>
            <a:ext cx="137810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070\AppData\Local\Microsoft\Windows\Temporary Internet Files\Content.IE5\AKCKAW5X\gi01b2014053110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82" y="5099069"/>
            <a:ext cx="122954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4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0919" y="1383353"/>
            <a:ext cx="852443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9235" algn="ctr">
              <a:spcAft>
                <a:spcPts val="0"/>
              </a:spcAft>
            </a:pPr>
            <a:r>
              <a:rPr lang="ja-JP" altLang="ja-JP" sz="2800" b="1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がんと診断されても、働き続けられる会社へ</a:t>
            </a:r>
            <a:endParaRPr lang="en-US" altLang="ja-JP" sz="2800" b="1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229235" algn="ctr">
              <a:spcAft>
                <a:spcPts val="0"/>
              </a:spcAft>
            </a:pPr>
            <a:r>
              <a:rPr lang="ja-JP" altLang="ja-JP" sz="2800" b="1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～企業として推進したいこと</a:t>
            </a:r>
            <a:r>
              <a:rPr lang="ja-JP" altLang="en-US" sz="2800" b="1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～</a:t>
            </a:r>
            <a:endParaRPr lang="en-US" altLang="ja-JP" sz="2800" b="1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229235" algn="ctr">
              <a:spcAft>
                <a:spcPts val="0"/>
              </a:spcAft>
            </a:pPr>
            <a:endParaRPr lang="en-US" altLang="ja-JP" sz="2400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229235" algn="ctr">
              <a:spcAft>
                <a:spcPts val="0"/>
              </a:spcAft>
            </a:pPr>
            <a:r>
              <a:rPr lang="ja-JP" altLang="en-US" sz="2800" b="1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まず、がんを知ってもらう</a:t>
            </a:r>
            <a:endParaRPr lang="en-US" altLang="ja-JP" sz="2800" b="1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229235" algn="just">
              <a:spcAft>
                <a:spcPts val="0"/>
              </a:spcAft>
            </a:pPr>
            <a:endParaRPr lang="en-US" altLang="ja-JP" sz="2400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229235" algn="just">
              <a:spcAft>
                <a:spcPts val="0"/>
              </a:spcAft>
            </a:pPr>
            <a:endParaRPr lang="en-US" altLang="ja-JP" sz="2400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229235" algn="just">
              <a:spcAft>
                <a:spcPts val="0"/>
              </a:spcAft>
            </a:pPr>
            <a:endParaRPr lang="ja-JP" altLang="ja-JP" sz="2400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ja-JP" altLang="en-US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ja-JP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・健康な生活習慣づくり。　</a:t>
            </a:r>
            <a:endParaRPr lang="ja-JP" altLang="ja-JP" sz="3600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ja-JP" altLang="en-US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ja-JP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・がん検診の受診率向上。</a:t>
            </a:r>
            <a:endParaRPr lang="ja-JP" altLang="ja-JP" sz="3600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ja-JP" altLang="en-US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ja-JP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・精密検査の受診を</a:t>
            </a:r>
            <a:r>
              <a:rPr lang="en-US" altLang="ja-JP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100</a:t>
            </a:r>
            <a:r>
              <a:rPr lang="ja-JP" altLang="ja-JP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％に。</a:t>
            </a:r>
            <a:endParaRPr lang="en-US" altLang="ja-JP" sz="2800" kern="100" dirty="0"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ja-JP" altLang="en-US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ja-JP" sz="2800" kern="100" dirty="0">
                <a:latin typeface="HGS明朝B" panose="02020800000000000000" pitchFamily="18" charset="-128"/>
                <a:ea typeface="HGS明朝B" panose="020208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がんと診断された社員の就労支援</a:t>
            </a:r>
            <a:endParaRPr lang="ja-JP" altLang="ja-JP" sz="3600" kern="100" dirty="0">
              <a:effectLst/>
              <a:latin typeface="HGS明朝B" panose="02020800000000000000" pitchFamily="18" charset="-128"/>
              <a:ea typeface="HGS明朝B" panose="020208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4285395" y="3467611"/>
            <a:ext cx="555477" cy="427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691640" cy="62944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69374" y="1297899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社員へのがんに対する教育、啓発の体制は？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5106" y="2190034"/>
            <a:ext cx="7948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１．これまで社内でがんに対する教育や情報の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　　</a:t>
            </a:r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発信はあったか？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２．どうやって、社員にがん教育を行うか？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３．どのサイトに有益な情報があるか？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４．がんの教育、講演会などを企画できるか？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3485" y="5642652"/>
            <a:ext cx="691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がんに対する正確な知識を共有するため</a:t>
            </a:r>
          </a:p>
        </p:txBody>
      </p:sp>
      <p:sp>
        <p:nvSpPr>
          <p:cNvPr id="5" name="下矢印 4"/>
          <p:cNvSpPr/>
          <p:nvPr/>
        </p:nvSpPr>
        <p:spPr>
          <a:xfrm rot="10800000">
            <a:off x="4122034" y="4700091"/>
            <a:ext cx="846033" cy="666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718" y="13594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討議項目１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" y="30417"/>
            <a:ext cx="1703070" cy="633701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4566" y="1101760"/>
            <a:ext cx="587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社内でのがん検診受診体制は？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1498" y="1931588"/>
            <a:ext cx="80842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１．がん検診はどのように受けているか？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２．がん検診受診にはどのような補助があるか？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３．がん検診受診を妨げているものは何か？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４．当該事業所でのがん検診受診率は？</a:t>
            </a:r>
            <a:endParaRPr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５．どのようにすればがん検診受診率が上がる？</a:t>
            </a:r>
          </a:p>
        </p:txBody>
      </p:sp>
      <p:sp>
        <p:nvSpPr>
          <p:cNvPr id="4" name="下矢印 3"/>
          <p:cNvSpPr/>
          <p:nvPr/>
        </p:nvSpPr>
        <p:spPr>
          <a:xfrm rot="10800000">
            <a:off x="4131378" y="4618402"/>
            <a:ext cx="800101" cy="581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0959" y="5651785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3200"/>
            </a:lvl1pPr>
          </a:lstStyle>
          <a:p>
            <a:pPr algn="ctr"/>
            <a:r>
              <a:rPr lang="ja-JP" altLang="en-US" dirty="0">
                <a:latin typeface="HGS明朝B" panose="02020800000000000000" pitchFamily="18" charset="-128"/>
                <a:ea typeface="HGS明朝B" panose="02020800000000000000" pitchFamily="18" charset="-128"/>
              </a:rPr>
              <a:t>がん検診受診率〇〇％を目指すには？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14162" y="135671"/>
            <a:ext cx="203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討議項目</a:t>
            </a:r>
            <a:r>
              <a:rPr kumimoji="1" lang="en-US" altLang="ja-JP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2</a:t>
            </a:r>
            <a:endParaRPr kumimoji="1" lang="ja-JP" altLang="en-US" sz="32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703070" cy="633701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73457" y="964704"/>
            <a:ext cx="6694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社内でのがん検診受診後の体制は？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8940" y="1941884"/>
            <a:ext cx="73661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１．結果説明は誰がしてくれる？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２．精密検査が必要な場合はどうする？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３．精密検査はどこで行う？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４．精密検査の受診率は？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５．精密検査の受診を妨げる要因は？</a:t>
            </a:r>
            <a:endParaRPr kumimoji="1" lang="en-US" altLang="ja-JP" sz="28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latin typeface="HGS明朝B" panose="02020800000000000000" pitchFamily="18" charset="-128"/>
                <a:ea typeface="HGS明朝B" panose="02020800000000000000" pitchFamily="18" charset="-128"/>
              </a:rPr>
              <a:t>６．どうしたら精密検査の受診率が上がる？</a:t>
            </a:r>
          </a:p>
        </p:txBody>
      </p:sp>
      <p:sp>
        <p:nvSpPr>
          <p:cNvPr id="4" name="下矢印 3"/>
          <p:cNvSpPr/>
          <p:nvPr/>
        </p:nvSpPr>
        <p:spPr>
          <a:xfrm rot="10800000">
            <a:off x="3965248" y="5117469"/>
            <a:ext cx="1213503" cy="307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18919" y="5862415"/>
            <a:ext cx="6106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精査受診率</a:t>
            </a:r>
            <a:r>
              <a:rPr kumimoji="1" lang="en-US" altLang="ja-JP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100</a:t>
            </a:r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％を目指すには？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703070" cy="6337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603423" y="125584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討議項目</a:t>
            </a:r>
            <a:r>
              <a:rPr lang="en-US" altLang="ja-JP" sz="3200" dirty="0">
                <a:latin typeface="HGS明朝B" panose="02020800000000000000" pitchFamily="18" charset="-128"/>
                <a:ea typeface="HGS明朝B" panose="02020800000000000000" pitchFamily="18" charset="-128"/>
              </a:rPr>
              <a:t>3</a:t>
            </a:r>
            <a:endParaRPr kumimoji="1" lang="ja-JP" altLang="en-US" sz="3200" dirty="0"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0" y="724698"/>
            <a:ext cx="9300117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452</Words>
  <Application>Microsoft Office PowerPoint</Application>
  <PresentationFormat>画面に合わせる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HGS明朝B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 TATE</dc:creator>
  <cp:lastModifiedBy>mas TATE</cp:lastModifiedBy>
  <cp:revision>47</cp:revision>
  <dcterms:created xsi:type="dcterms:W3CDTF">2015-10-20T02:23:30Z</dcterms:created>
  <dcterms:modified xsi:type="dcterms:W3CDTF">2019-04-09T04:46:16Z</dcterms:modified>
</cp:coreProperties>
</file>